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677" y="-7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741BA6-17AA-4E16-BAF6-C4EC98ADA2C5}" type="datetimeFigureOut">
              <a:rPr lang="en-IN" smtClean="0"/>
              <a:pPr/>
              <a:t>02/02/2026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C8C4ABB-3A7A-4A93-812A-6221FCFD2459}" type="slidenum">
              <a:rPr lang="en-IN" smtClean="0"/>
              <a:pPr/>
              <a:t>‹#›</a:t>
            </a:fld>
            <a:endParaRPr lang="en-IN"/>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082000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741BA6-17AA-4E16-BAF6-C4EC98ADA2C5}" type="datetimeFigureOut">
              <a:rPr lang="en-IN" smtClean="0"/>
              <a:pPr/>
              <a:t>02/02/2026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C8C4ABB-3A7A-4A93-812A-6221FCFD2459}" type="slidenum">
              <a:rPr lang="en-IN" smtClean="0"/>
              <a:pPr/>
              <a:t>‹#›</a:t>
            </a:fld>
            <a:endParaRPr lang="en-IN"/>
          </a:p>
        </p:txBody>
      </p:sp>
    </p:spTree>
    <p:extLst>
      <p:ext uri="{BB962C8B-B14F-4D97-AF65-F5344CB8AC3E}">
        <p14:creationId xmlns:p14="http://schemas.microsoft.com/office/powerpoint/2010/main" xmlns="" val="617095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741BA6-17AA-4E16-BAF6-C4EC98ADA2C5}" type="datetimeFigureOut">
              <a:rPr lang="en-IN" smtClean="0"/>
              <a:pPr/>
              <a:t>02/02/2026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C8C4ABB-3A7A-4A93-812A-6221FCFD2459}" type="slidenum">
              <a:rPr lang="en-IN" smtClean="0"/>
              <a:pPr/>
              <a:t>‹#›</a:t>
            </a:fld>
            <a:endParaRPr lang="en-IN"/>
          </a:p>
        </p:txBody>
      </p:sp>
    </p:spTree>
    <p:extLst>
      <p:ext uri="{BB962C8B-B14F-4D97-AF65-F5344CB8AC3E}">
        <p14:creationId xmlns:p14="http://schemas.microsoft.com/office/powerpoint/2010/main" xmlns="" val="3345095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741BA6-17AA-4E16-BAF6-C4EC98ADA2C5}" type="datetimeFigureOut">
              <a:rPr lang="en-IN" smtClean="0"/>
              <a:pPr/>
              <a:t>02/02/2026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C8C4ABB-3A7A-4A93-812A-6221FCFD2459}" type="slidenum">
              <a:rPr lang="en-IN" smtClean="0"/>
              <a:pPr/>
              <a:t>‹#›</a:t>
            </a:fld>
            <a:endParaRPr lang="en-IN"/>
          </a:p>
        </p:txBody>
      </p:sp>
    </p:spTree>
    <p:extLst>
      <p:ext uri="{BB962C8B-B14F-4D97-AF65-F5344CB8AC3E}">
        <p14:creationId xmlns:p14="http://schemas.microsoft.com/office/powerpoint/2010/main" xmlns="" val="1457943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1741BA6-17AA-4E16-BAF6-C4EC98ADA2C5}" type="datetimeFigureOut">
              <a:rPr lang="en-IN" smtClean="0"/>
              <a:pPr/>
              <a:t>02/02/2026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C8C4ABB-3A7A-4A93-812A-6221FCFD2459}" type="slidenum">
              <a:rPr lang="en-IN" smtClean="0"/>
              <a:pPr/>
              <a:t>‹#›</a:t>
            </a:fld>
            <a:endParaRPr lang="en-IN"/>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094453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1741BA6-17AA-4E16-BAF6-C4EC98ADA2C5}" type="datetimeFigureOut">
              <a:rPr lang="en-IN" smtClean="0"/>
              <a:pPr/>
              <a:t>02/02/2026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C8C4ABB-3A7A-4A93-812A-6221FCFD2459}" type="slidenum">
              <a:rPr lang="en-IN" smtClean="0"/>
              <a:pPr/>
              <a:t>‹#›</a:t>
            </a:fld>
            <a:endParaRPr lang="en-IN"/>
          </a:p>
        </p:txBody>
      </p:sp>
    </p:spTree>
    <p:extLst>
      <p:ext uri="{BB962C8B-B14F-4D97-AF65-F5344CB8AC3E}">
        <p14:creationId xmlns:p14="http://schemas.microsoft.com/office/powerpoint/2010/main" xmlns="" val="522192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741BA6-17AA-4E16-BAF6-C4EC98ADA2C5}" type="datetimeFigureOut">
              <a:rPr lang="en-IN" smtClean="0"/>
              <a:pPr/>
              <a:t>02/02/2026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C8C4ABB-3A7A-4A93-812A-6221FCFD2459}" type="slidenum">
              <a:rPr lang="en-IN" smtClean="0"/>
              <a:pPr/>
              <a:t>‹#›</a:t>
            </a:fld>
            <a:endParaRPr lang="en-IN"/>
          </a:p>
        </p:txBody>
      </p:sp>
    </p:spTree>
    <p:extLst>
      <p:ext uri="{BB962C8B-B14F-4D97-AF65-F5344CB8AC3E}">
        <p14:creationId xmlns:p14="http://schemas.microsoft.com/office/powerpoint/2010/main" xmlns="" val="4039498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1741BA6-17AA-4E16-BAF6-C4EC98ADA2C5}" type="datetimeFigureOut">
              <a:rPr lang="en-IN" smtClean="0"/>
              <a:pPr/>
              <a:t>02/02/2026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C8C4ABB-3A7A-4A93-812A-6221FCFD2459}" type="slidenum">
              <a:rPr lang="en-IN" smtClean="0"/>
              <a:pPr/>
              <a:t>‹#›</a:t>
            </a:fld>
            <a:endParaRPr lang="en-IN"/>
          </a:p>
        </p:txBody>
      </p:sp>
    </p:spTree>
    <p:extLst>
      <p:ext uri="{BB962C8B-B14F-4D97-AF65-F5344CB8AC3E}">
        <p14:creationId xmlns:p14="http://schemas.microsoft.com/office/powerpoint/2010/main" xmlns="" val="500146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1741BA6-17AA-4E16-BAF6-C4EC98ADA2C5}" type="datetimeFigureOut">
              <a:rPr lang="en-IN" smtClean="0"/>
              <a:pPr/>
              <a:t>02/02/2026</a:t>
            </a:fld>
            <a:endParaRPr lang="en-IN"/>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IN"/>
          </a:p>
        </p:txBody>
      </p:sp>
      <p:sp>
        <p:nvSpPr>
          <p:cNvPr id="9" name="Slide Number Placeholder 8"/>
          <p:cNvSpPr>
            <a:spLocks noGrp="1"/>
          </p:cNvSpPr>
          <p:nvPr>
            <p:ph type="sldNum" sz="quarter" idx="12"/>
          </p:nvPr>
        </p:nvSpPr>
        <p:spPr/>
        <p:txBody>
          <a:bodyPr/>
          <a:lstStyle/>
          <a:p>
            <a:fld id="{6C8C4ABB-3A7A-4A93-812A-6221FCFD2459}" type="slidenum">
              <a:rPr lang="en-IN" smtClean="0"/>
              <a:pPr/>
              <a:t>‹#›</a:t>
            </a:fld>
            <a:endParaRPr lang="en-IN"/>
          </a:p>
        </p:txBody>
      </p:sp>
    </p:spTree>
    <p:extLst>
      <p:ext uri="{BB962C8B-B14F-4D97-AF65-F5344CB8AC3E}">
        <p14:creationId xmlns:p14="http://schemas.microsoft.com/office/powerpoint/2010/main" xmlns="" val="2110156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1741BA6-17AA-4E16-BAF6-C4EC98ADA2C5}" type="datetimeFigureOut">
              <a:rPr lang="en-IN" smtClean="0"/>
              <a:pPr/>
              <a:t>02/02/2026</a:t>
            </a:fld>
            <a:endParaRPr lang="en-IN"/>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IN"/>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C8C4ABB-3A7A-4A93-812A-6221FCFD2459}" type="slidenum">
              <a:rPr lang="en-IN" smtClean="0"/>
              <a:pPr/>
              <a:t>‹#›</a:t>
            </a:fld>
            <a:endParaRPr lang="en-IN"/>
          </a:p>
        </p:txBody>
      </p:sp>
    </p:spTree>
    <p:extLst>
      <p:ext uri="{BB962C8B-B14F-4D97-AF65-F5344CB8AC3E}">
        <p14:creationId xmlns:p14="http://schemas.microsoft.com/office/powerpoint/2010/main" xmlns="" val="2244933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cstate="print"/>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1741BA6-17AA-4E16-BAF6-C4EC98ADA2C5}" type="datetimeFigureOut">
              <a:rPr lang="en-IN" smtClean="0"/>
              <a:pPr/>
              <a:t>02/02/2026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C8C4ABB-3A7A-4A93-812A-6221FCFD2459}" type="slidenum">
              <a:rPr lang="en-IN" smtClean="0"/>
              <a:pPr/>
              <a:t>‹#›</a:t>
            </a:fld>
            <a:endParaRPr lang="en-IN"/>
          </a:p>
        </p:txBody>
      </p:sp>
    </p:spTree>
    <p:extLst>
      <p:ext uri="{BB962C8B-B14F-4D97-AF65-F5344CB8AC3E}">
        <p14:creationId xmlns:p14="http://schemas.microsoft.com/office/powerpoint/2010/main" xmlns="" val="695655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1741BA6-17AA-4E16-BAF6-C4EC98ADA2C5}" type="datetimeFigureOut">
              <a:rPr lang="en-IN" smtClean="0"/>
              <a:pPr/>
              <a:t>02/02/2026</a:t>
            </a:fld>
            <a:endParaRPr lang="en-IN"/>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IN"/>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C8C4ABB-3A7A-4A93-812A-6221FCFD2459}" type="slidenum">
              <a:rPr lang="en-IN" smtClean="0"/>
              <a:pPr/>
              <a:t>‹#›</a:t>
            </a:fld>
            <a:endParaRPr lang="en-IN"/>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2781334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0" y="95997"/>
            <a:ext cx="12191999" cy="24622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800000"/>
                </a:solidFill>
                <a:effectLst/>
                <a:latin typeface="Arial" panose="020B0604020202020204" pitchFamily="34" charset="0"/>
                <a:cs typeface="Arial" panose="020B0604020202020204" pitchFamily="34" charset="0"/>
              </a:rPr>
              <a:t>Liquid Propulsion Systems Centre (LPSC)</a:t>
            </a:r>
            <a:r>
              <a:rPr kumimoji="0" lang="en-US" alt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is the lead Centre for development and realization of earth-to-orbit advanced propulsion stages for Launch Vehicles and also the in-space propulsion systems for </a:t>
            </a:r>
            <a:r>
              <a:rPr kumimoji="0" lang="en-US" altLang="en-US" sz="14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Spacecrafts</a:t>
            </a:r>
            <a:r>
              <a:rPr kumimoji="0" lang="en-US" alt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Navigation</a:t>
            </a:r>
            <a:r>
              <a:rPr kumimoji="0" lang="en-US" altLang="en-US" sz="1400" b="0" i="0" u="none" strike="noStrike" cap="none" normalizeH="0" dirty="0">
                <a:ln>
                  <a:noFill/>
                </a:ln>
                <a:solidFill>
                  <a:schemeClr val="tx1"/>
                </a:solidFill>
                <a:effectLst/>
                <a:latin typeface="Arial" panose="020B0604020202020204" pitchFamily="34" charset="0"/>
                <a:cs typeface="Arial" panose="020B0604020202020204" pitchFamily="34" charset="0"/>
              </a:rPr>
              <a:t> and Scientific Missions</a:t>
            </a:r>
            <a:r>
              <a:rPr kumimoji="0" lang="en-US" alt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The LPSC activities and facilities are spread across its two campuses viz., LPSC Headquarters and Design Offices at Valiamala/Thiruvananthapuram, and Spacecraft Propulsion Systems Unit at LPSC, Bangalore/Karnataka.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LPSC is vested with the responsibility of design, development and system engineering of high performance Space Propulsion Systems employing Earth Storable and Cryogenic Propellants for ISRO's Launch Vehicles and Satellites. Development of fluid control valves, transducers, propellant management devices and other key components of Liquid Propulsion Systems are also under the purview of LPSC.</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800000"/>
                </a:solidFill>
                <a:effectLst/>
                <a:latin typeface="Arial" panose="020B0604020202020204" pitchFamily="34" charset="0"/>
                <a:cs typeface="Arial" panose="020B0604020202020204" pitchFamily="34" charset="0"/>
              </a:rPr>
              <a:t>LPSC Valiamala</a:t>
            </a:r>
            <a:r>
              <a:rPr kumimoji="0" lang="en-US" alt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is the Centre Headquarters, responsible for R &amp; D, System Design/Engineering and Project Management functions. The Fluid Control Components Entity and the Materials &amp; Mechanical Engineering Entity are located here apart from the Earth Storable &amp; Cryogenic Propulsion Entities, handling the core tasks of the Centre. </a:t>
            </a:r>
          </a:p>
        </p:txBody>
      </p:sp>
      <p:pic>
        <p:nvPicPr>
          <p:cNvPr id="1026" name="Picture 2" descr="LPSC Valiamala"/>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3125237"/>
            <a:ext cx="12192000" cy="3338423"/>
          </a:xfrm>
          <a:prstGeom prst="rect">
            <a:avLst/>
          </a:prstGeom>
          <a:noFill/>
          <a:extLst>
            <a:ext uri="{909E8E84-426E-40DD-AFC4-6F175D3DCCD1}">
              <a14:hiddenFill xmlns:a14="http://schemas.microsoft.com/office/drawing/2010/main" xmlns="">
                <a:solidFill>
                  <a:srgbClr val="FFFFFF"/>
                </a:solidFill>
              </a14:hiddenFill>
            </a:ext>
          </a:extLst>
        </p:spPr>
      </p:pic>
      <p:sp>
        <p:nvSpPr>
          <p:cNvPr id="3" name="TextBox 2"/>
          <p:cNvSpPr txBox="1"/>
          <p:nvPr/>
        </p:nvSpPr>
        <p:spPr>
          <a:xfrm>
            <a:off x="2192595" y="2657057"/>
            <a:ext cx="7590502" cy="369332"/>
          </a:xfrm>
          <a:prstGeom prst="rect">
            <a:avLst/>
          </a:prstGeom>
          <a:noFill/>
        </p:spPr>
        <p:txBody>
          <a:bodyPr wrap="square" rtlCol="0">
            <a:spAutoFit/>
          </a:bodyPr>
          <a:lstStyle/>
          <a:p>
            <a:r>
              <a:rPr lang="en-IN" b="1" dirty="0">
                <a:latin typeface="Arial" panose="020B0604020202020204" pitchFamily="34" charset="0"/>
                <a:cs typeface="Arial" panose="020B0604020202020204" pitchFamily="34" charset="0"/>
              </a:rPr>
              <a:t>LIQUID PROPULSION SYSTEMS CENTRE, VALIAMALA</a:t>
            </a:r>
          </a:p>
        </p:txBody>
      </p:sp>
    </p:spTree>
    <p:extLst>
      <p:ext uri="{BB962C8B-B14F-4D97-AF65-F5344CB8AC3E}">
        <p14:creationId xmlns:p14="http://schemas.microsoft.com/office/powerpoint/2010/main" xmlns="" val="336262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LPSC Bangalore"/>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2379200"/>
            <a:ext cx="12191999" cy="3392335"/>
          </a:xfrm>
          <a:prstGeom prst="rect">
            <a:avLst/>
          </a:prstGeom>
          <a:noFill/>
          <a:extLst>
            <a:ext uri="{909E8E84-426E-40DD-AFC4-6F175D3DCCD1}">
              <a14:hiddenFill xmlns:a14="http://schemas.microsoft.com/office/drawing/2010/main" xmlns="">
                <a:solidFill>
                  <a:srgbClr val="FFFFFF"/>
                </a:solidFill>
              </a14:hiddenFill>
            </a:ext>
          </a:extLst>
        </p:spPr>
      </p:pic>
      <p:sp>
        <p:nvSpPr>
          <p:cNvPr id="8" name="Rectangle 1"/>
          <p:cNvSpPr>
            <a:spLocks noChangeArrowheads="1"/>
          </p:cNvSpPr>
          <p:nvPr/>
        </p:nvSpPr>
        <p:spPr bwMode="auto">
          <a:xfrm>
            <a:off x="1" y="396853"/>
            <a:ext cx="12191999" cy="132343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IN" sz="1600" dirty="0">
                <a:latin typeface="Arial" panose="020B0604020202020204" pitchFamily="34" charset="0"/>
                <a:cs typeface="Arial" panose="020B0604020202020204" pitchFamily="34" charset="0"/>
              </a:rPr>
              <a:t>LPSC, Bengaluru focuses on satellite propulsion.  Design &amp; Realisation of Propulsion Systems, integration of Spacecraft Propulsion Systems for Remote Sensing and Communication Satellites, Development and Production of Transducers / sensors are other major activities at LPSC, Bengaluru.</a:t>
            </a:r>
          </a:p>
          <a:p>
            <a:endParaRPr lang="en-IN"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Fabrication of launch vehicle stage tanks and structure at ASD/HAL is also coordinated and  managed by LHWC at Bengaluru.</a:t>
            </a:r>
            <a:endParaRPr lang="en-IN" sz="1600" dirty="0">
              <a:latin typeface="Arial" panose="020B0604020202020204" pitchFamily="34" charset="0"/>
              <a:cs typeface="Arial" panose="020B0604020202020204" pitchFamily="34" charset="0"/>
            </a:endParaRPr>
          </a:p>
        </p:txBody>
      </p:sp>
      <p:sp>
        <p:nvSpPr>
          <p:cNvPr id="9" name="TextBox 8"/>
          <p:cNvSpPr txBox="1"/>
          <p:nvPr/>
        </p:nvSpPr>
        <p:spPr>
          <a:xfrm>
            <a:off x="2723720" y="1895125"/>
            <a:ext cx="6567763" cy="369332"/>
          </a:xfrm>
          <a:prstGeom prst="rect">
            <a:avLst/>
          </a:prstGeom>
          <a:noFill/>
        </p:spPr>
        <p:txBody>
          <a:bodyPr wrap="square" rtlCol="0">
            <a:spAutoFit/>
          </a:bodyPr>
          <a:lstStyle/>
          <a:p>
            <a:r>
              <a:rPr lang="en-IN" b="1" dirty="0">
                <a:latin typeface="Arial" panose="020B0604020202020204" pitchFamily="34" charset="0"/>
                <a:cs typeface="Arial" panose="020B0604020202020204" pitchFamily="34" charset="0"/>
              </a:rPr>
              <a:t>LIQUID PROPULSION SYSTEMS CENTRE, BENGALURU</a:t>
            </a:r>
          </a:p>
        </p:txBody>
      </p:sp>
      <p:sp>
        <p:nvSpPr>
          <p:cNvPr id="6" name="TextBox 5"/>
          <p:cNvSpPr txBox="1"/>
          <p:nvPr/>
        </p:nvSpPr>
        <p:spPr>
          <a:xfrm>
            <a:off x="10805650" y="6070944"/>
            <a:ext cx="1514168" cy="246221"/>
          </a:xfrm>
          <a:prstGeom prst="rect">
            <a:avLst/>
          </a:prstGeom>
          <a:noFill/>
        </p:spPr>
        <p:txBody>
          <a:bodyPr wrap="square" rtlCol="0">
            <a:spAutoFit/>
          </a:bodyPr>
          <a:lstStyle/>
          <a:p>
            <a:r>
              <a:rPr lang="en-IN" sz="1000" b="1" i="1"/>
              <a:t>Updated </a:t>
            </a:r>
            <a:r>
              <a:rPr lang="en-IN" sz="1000" b="1" i="1" smtClean="0"/>
              <a:t>on 02.02.2026</a:t>
            </a:r>
            <a:endParaRPr lang="en-IN" sz="1000" b="1" i="1" dirty="0"/>
          </a:p>
        </p:txBody>
      </p:sp>
      <p:sp>
        <p:nvSpPr>
          <p:cNvPr id="10" name="TextBox 9"/>
          <p:cNvSpPr txBox="1"/>
          <p:nvPr/>
        </p:nvSpPr>
        <p:spPr>
          <a:xfrm>
            <a:off x="103237" y="6070944"/>
            <a:ext cx="1514168" cy="246221"/>
          </a:xfrm>
          <a:prstGeom prst="rect">
            <a:avLst/>
          </a:prstGeom>
          <a:noFill/>
        </p:spPr>
        <p:txBody>
          <a:bodyPr wrap="square" rtlCol="0">
            <a:spAutoFit/>
          </a:bodyPr>
          <a:lstStyle/>
          <a:p>
            <a:r>
              <a:rPr lang="en-IN" sz="1000" b="1" i="1" dirty="0"/>
              <a:t>Source : </a:t>
            </a:r>
            <a:r>
              <a:rPr lang="en-IN" sz="1000" b="1" i="1"/>
              <a:t>HRD /PPEG</a:t>
            </a:r>
            <a:endParaRPr lang="en-IN" sz="1000" b="1" i="1" dirty="0"/>
          </a:p>
        </p:txBody>
      </p:sp>
    </p:spTree>
    <p:extLst>
      <p:ext uri="{BB962C8B-B14F-4D97-AF65-F5344CB8AC3E}">
        <p14:creationId xmlns:p14="http://schemas.microsoft.com/office/powerpoint/2010/main" xmlns="" val="976658910"/>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35</TotalTime>
  <Words>263</Words>
  <Application>Microsoft Office PowerPoint</Application>
  <PresentationFormat>Custom</PresentationFormat>
  <Paragraphs>11</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Retrospect</vt:lpstr>
      <vt:lpstr>Slide 1</vt:lpstr>
      <vt:lpstr>Slide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user</cp:lastModifiedBy>
  <cp:revision>13</cp:revision>
  <dcterms:created xsi:type="dcterms:W3CDTF">2023-07-06T06:33:41Z</dcterms:created>
  <dcterms:modified xsi:type="dcterms:W3CDTF">2026-02-02T05:26:23Z</dcterms:modified>
</cp:coreProperties>
</file>